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3" r:id="rId5"/>
    <p:sldId id="304" r:id="rId6"/>
    <p:sldId id="301" r:id="rId7"/>
    <p:sldId id="283" r:id="rId8"/>
    <p:sldId id="282" r:id="rId9"/>
    <p:sldId id="284" r:id="rId10"/>
    <p:sldId id="285" r:id="rId11"/>
    <p:sldId id="286" r:id="rId12"/>
    <p:sldId id="288" r:id="rId13"/>
    <p:sldId id="287" r:id="rId14"/>
    <p:sldId id="289" r:id="rId15"/>
    <p:sldId id="302" r:id="rId16"/>
    <p:sldId id="290" r:id="rId17"/>
    <p:sldId id="291" r:id="rId18"/>
    <p:sldId id="292" r:id="rId19"/>
    <p:sldId id="293" r:id="rId20"/>
    <p:sldId id="294" r:id="rId21"/>
    <p:sldId id="295" r:id="rId22"/>
    <p:sldId id="263" r:id="rId23"/>
    <p:sldId id="268" r:id="rId24"/>
    <p:sldId id="264" r:id="rId25"/>
    <p:sldId id="280" r:id="rId26"/>
    <p:sldId id="269" r:id="rId27"/>
    <p:sldId id="281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8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ome\Ham\RF%20Jumper%20Cable%20Inventory%20and%20Loss%20Measure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ome\Ham\LMR%20Type%20Loss%20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ome\Ham\LMR%20Type%20Loss%20Comparis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Cable Loss per 100 Feet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Sheet1!$S$25</c:f>
              <c:strCache>
                <c:ptCount val="1"/>
                <c:pt idx="0">
                  <c:v>1Columbia8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Sheet1!$T$25:$W$25</c:f>
              <c:numCache>
                <c:formatCode>0.00</c:formatCode>
                <c:ptCount val="4"/>
                <c:pt idx="0">
                  <c:v>-1.7585012875150365</c:v>
                </c:pt>
                <c:pt idx="1">
                  <c:v>-2.9132681014502477</c:v>
                </c:pt>
                <c:pt idx="2">
                  <c:v>-5.3058667822938341</c:v>
                </c:pt>
                <c:pt idx="3">
                  <c:v>-13.333333333333332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25-4CC9-BAAC-BD4615445584}"/>
            </c:ext>
          </c:extLst>
        </c:ser>
        <c:ser>
          <c:idx val="1"/>
          <c:order val="1"/>
          <c:tx>
            <c:strRef>
              <c:f>Sheet1!$S$26</c:f>
              <c:strCache>
                <c:ptCount val="1"/>
                <c:pt idx="0">
                  <c:v>2Cable Xperts8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Sheet1!$T$26:$W$26</c:f>
              <c:numCache>
                <c:formatCode>0.00</c:formatCode>
                <c:ptCount val="4"/>
                <c:pt idx="0">
                  <c:v>-1.5215179461503008</c:v>
                </c:pt>
                <c:pt idx="1">
                  <c:v>-1.7995737738096547</c:v>
                </c:pt>
                <c:pt idx="2">
                  <c:v>-2.7087819936183788</c:v>
                </c:pt>
                <c:pt idx="3">
                  <c:v>-5.3766365099332445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25-4CC9-BAAC-BD4615445584}"/>
            </c:ext>
          </c:extLst>
        </c:ser>
        <c:ser>
          <c:idx val="2"/>
          <c:order val="2"/>
          <c:tx>
            <c:strRef>
              <c:f>Sheet1!$S$27</c:f>
              <c:strCache>
                <c:ptCount val="1"/>
                <c:pt idx="0">
                  <c:v>3Belden8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Sheet1!$T$27:$W$27</c:f>
              <c:numCache>
                <c:formatCode>0.00</c:formatCode>
                <c:ptCount val="4"/>
                <c:pt idx="0">
                  <c:v>-1.5711652806974665</c:v>
                </c:pt>
                <c:pt idx="1">
                  <c:v>-2.3684460290885645</c:v>
                </c:pt>
                <c:pt idx="2">
                  <c:v>-4.7332776060866806</c:v>
                </c:pt>
                <c:pt idx="3">
                  <c:v>-8.7146457546722935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25-4CC9-BAAC-BD4615445584}"/>
            </c:ext>
          </c:extLst>
        </c:ser>
        <c:ser>
          <c:idx val="3"/>
          <c:order val="3"/>
          <c:tx>
            <c:strRef>
              <c:f>Sheet1!$S$28</c:f>
              <c:strCache>
                <c:ptCount val="1"/>
                <c:pt idx="0">
                  <c:v>4Belden8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Sheet1!$T$28:$W$28</c:f>
              <c:numCache>
                <c:formatCode>0.00</c:formatCode>
                <c:ptCount val="4"/>
                <c:pt idx="0">
                  <c:v>-0.74893964459435547</c:v>
                </c:pt>
                <c:pt idx="1">
                  <c:v>-2.2791746756495468</c:v>
                </c:pt>
                <c:pt idx="2">
                  <c:v>-3.2684937716620981</c:v>
                </c:pt>
                <c:pt idx="3">
                  <c:v>-7.0386200915836135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25-4CC9-BAAC-BD4615445584}"/>
            </c:ext>
          </c:extLst>
        </c:ser>
        <c:ser>
          <c:idx val="4"/>
          <c:order val="4"/>
          <c:tx>
            <c:strRef>
              <c:f>Sheet1!$S$29</c:f>
              <c:strCache>
                <c:ptCount val="1"/>
                <c:pt idx="0">
                  <c:v>5Saxton8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Sheet1!$T$29:$W$29</c:f>
              <c:numCache>
                <c:formatCode>0.00</c:formatCode>
                <c:ptCount val="4"/>
                <c:pt idx="0">
                  <c:v>-1.0736971792555272</c:v>
                </c:pt>
                <c:pt idx="1">
                  <c:v>-1.4992952329292277</c:v>
                </c:pt>
                <c:pt idx="2">
                  <c:v>-2.7335427975908821</c:v>
                </c:pt>
                <c:pt idx="3">
                  <c:v>-6.0205999132796242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25-4CC9-BAAC-BD4615445584}"/>
            </c:ext>
          </c:extLst>
        </c:ser>
        <c:ser>
          <c:idx val="5"/>
          <c:order val="5"/>
          <c:tx>
            <c:strRef>
              <c:f>Sheet1!$S$30</c:f>
              <c:strCache>
                <c:ptCount val="1"/>
                <c:pt idx="0">
                  <c:v>6TimesL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Sheet1!$T$30:$W$30</c:f>
              <c:numCache>
                <c:formatCode>0.00</c:formatCode>
                <c:ptCount val="4"/>
                <c:pt idx="0">
                  <c:v>-0.4186173471265992</c:v>
                </c:pt>
                <c:pt idx="1">
                  <c:v>-1.3200104041170126</c:v>
                </c:pt>
                <c:pt idx="2">
                  <c:v>-2.2691049779570882</c:v>
                </c:pt>
                <c:pt idx="3">
                  <c:v>-3.5067742509257522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25-4CC9-BAAC-BD4615445584}"/>
            </c:ext>
          </c:extLst>
        </c:ser>
        <c:ser>
          <c:idx val="6"/>
          <c:order val="6"/>
          <c:tx>
            <c:strRef>
              <c:f>Sheet1!$S$31</c:f>
              <c:strCache>
                <c:ptCount val="1"/>
                <c:pt idx="0">
                  <c:v>7Saxton8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Sheet1!$T$31:$W$31</c:f>
              <c:numCache>
                <c:formatCode>0.00</c:formatCode>
                <c:ptCount val="4"/>
                <c:pt idx="0">
                  <c:v>-2.2995936199013918</c:v>
                </c:pt>
                <c:pt idx="1">
                  <c:v>-2.5420828089263954</c:v>
                </c:pt>
                <c:pt idx="2">
                  <c:v>-6.1340268562057538</c:v>
                </c:pt>
                <c:pt idx="3">
                  <c:v>-7.278493573360727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25-4CC9-BAAC-BD4615445584}"/>
            </c:ext>
          </c:extLst>
        </c:ser>
        <c:ser>
          <c:idx val="7"/>
          <c:order val="7"/>
          <c:tx>
            <c:strRef>
              <c:f>Sheet1!$S$32</c:f>
              <c:strCache>
                <c:ptCount val="1"/>
                <c:pt idx="0">
                  <c:v>8AmelcoX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prstDash val="sysDash"/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Sheet1!$T$32:$W$32</c:f>
              <c:numCache>
                <c:formatCode>0.00</c:formatCode>
                <c:ptCount val="4"/>
                <c:pt idx="0">
                  <c:v>-2.2019819061317234</c:v>
                </c:pt>
                <c:pt idx="1">
                  <c:v>-3.0907891992018364</c:v>
                </c:pt>
                <c:pt idx="2">
                  <c:v>-5.7979353479958791</c:v>
                </c:pt>
                <c:pt idx="3">
                  <c:v>-10.57333765038854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925-4CC9-BAAC-BD4615445584}"/>
            </c:ext>
          </c:extLst>
        </c:ser>
        <c:ser>
          <c:idx val="8"/>
          <c:order val="8"/>
          <c:tx>
            <c:strRef>
              <c:f>Sheet1!$S$33</c:f>
              <c:strCache>
                <c:ptCount val="1"/>
                <c:pt idx="0">
                  <c:v>9Columbia8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Sheet1!$T$33:$W$33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925-4CC9-BAAC-BD4615445584}"/>
            </c:ext>
          </c:extLst>
        </c:ser>
        <c:ser>
          <c:idx val="9"/>
          <c:order val="9"/>
          <c:tx>
            <c:strRef>
              <c:f>Sheet1!$S$34</c:f>
              <c:strCache>
                <c:ptCount val="1"/>
                <c:pt idx="0">
                  <c:v>10genericX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prstDash val="sysDash"/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Sheet1!$T$34:$W$34</c:f>
              <c:numCache>
                <c:formatCode>0.00</c:formatCode>
                <c:ptCount val="4"/>
                <c:pt idx="0">
                  <c:v>-2.92256071356476</c:v>
                </c:pt>
                <c:pt idx="1">
                  <c:v>-3.3125165075503249</c:v>
                </c:pt>
                <c:pt idx="2">
                  <c:v>-5.6660245740709918</c:v>
                </c:pt>
                <c:pt idx="3">
                  <c:v>-10.012047011383707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925-4CC9-BAAC-BD4615445584}"/>
            </c:ext>
          </c:extLst>
        </c:ser>
        <c:ser>
          <c:idx val="10"/>
          <c:order val="10"/>
          <c:tx>
            <c:strRef>
              <c:f>Sheet1!$S$35</c:f>
              <c:strCache>
                <c:ptCount val="1"/>
                <c:pt idx="0">
                  <c:v>11ABRX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  <a:prstDash val="sysDash"/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Sheet1!$T$35:$W$35</c:f>
              <c:numCache>
                <c:formatCode>0.00</c:formatCode>
                <c:ptCount val="4"/>
                <c:pt idx="0">
                  <c:v>-1.5856691407214858</c:v>
                </c:pt>
                <c:pt idx="1">
                  <c:v>-2.1670910996394532</c:v>
                </c:pt>
                <c:pt idx="2">
                  <c:v>-3.5447431489094727</c:v>
                </c:pt>
                <c:pt idx="3">
                  <c:v>-5.6584781867351763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925-4CC9-BAAC-BD4615445584}"/>
            </c:ext>
          </c:extLst>
        </c:ser>
        <c:ser>
          <c:idx val="11"/>
          <c:order val="11"/>
          <c:tx>
            <c:strRef>
              <c:f>Sheet1!$S$36</c:f>
              <c:strCache>
                <c:ptCount val="1"/>
                <c:pt idx="0">
                  <c:v>12TimesL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Sheet1!$T$36:$W$36</c:f>
              <c:numCache>
                <c:formatCode>General</c:formatCode>
                <c:ptCount val="4"/>
                <c:pt idx="2" formatCode="0.00">
                  <c:v>-2.9622466606800857</c:v>
                </c:pt>
                <c:pt idx="3" formatCode="0.00">
                  <c:v>-5.2852307325275643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925-4CC9-BAAC-BD4615445584}"/>
            </c:ext>
          </c:extLst>
        </c:ser>
        <c:ser>
          <c:idx val="12"/>
          <c:order val="12"/>
          <c:tx>
            <c:strRef>
              <c:f>Sheet1!$S$37</c:f>
              <c:strCache>
                <c:ptCount val="1"/>
                <c:pt idx="0">
                  <c:v>13TimesL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Sheet1!$T$37:$W$37</c:f>
              <c:numCache>
                <c:formatCode>General</c:formatCode>
                <c:ptCount val="4"/>
                <c:pt idx="2" formatCode="0.00">
                  <c:v>-3.4762106259211918</c:v>
                </c:pt>
                <c:pt idx="3" formatCode="0.00">
                  <c:v>-4.7772781796000672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925-4CC9-BAAC-BD4615445584}"/>
            </c:ext>
          </c:extLst>
        </c:ser>
        <c:ser>
          <c:idx val="13"/>
          <c:order val="13"/>
          <c:tx>
            <c:strRef>
              <c:f>Sheet1!$S$38</c:f>
              <c:strCache>
                <c:ptCount val="1"/>
                <c:pt idx="0">
                  <c:v>14TimesL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Sheet1!$T$24:$W$24</c:f>
              <c:strCache>
                <c:ptCount val="4"/>
                <c:pt idx="0">
                  <c:v>28 MHz</c:v>
                </c:pt>
                <c:pt idx="1">
                  <c:v>50 MHz</c:v>
                </c:pt>
                <c:pt idx="2">
                  <c:v>146 MHz</c:v>
                </c:pt>
                <c:pt idx="3">
                  <c:v>446 MHz</c:v>
                </c:pt>
              </c:strCache>
            </c:strRef>
          </c:cat>
          <c:val>
            <c:numRef>
              <c:f>Sheet1!$T$38:$W$38</c:f>
              <c:numCache>
                <c:formatCode>General</c:formatCode>
                <c:ptCount val="4"/>
                <c:pt idx="2" formatCode="0.00">
                  <c:v>-2.9622466606800857</c:v>
                </c:pt>
                <c:pt idx="3" formatCode="0.00">
                  <c:v>-5.7991946977686704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925-4CC9-BAAC-BD4615445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395552"/>
        <c:axId val="700393584"/>
      </c:lineChart>
      <c:catAx>
        <c:axId val="7003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393584"/>
        <c:crossesAt val="-14"/>
        <c:auto val="1"/>
        <c:lblAlgn val="ctr"/>
        <c:lblOffset val="100"/>
        <c:noMultiLvlLbl val="0"/>
      </c:catAx>
      <c:valAx>
        <c:axId val="70039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39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Stranded Loss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735408691130866E-2"/>
          <c:y val="9.0502626065758471E-2"/>
          <c:w val="0.86132406674432371"/>
          <c:h val="0.679450324550064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ABR400-UF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Sheet1!$B$5:$B$13</c:f>
              <c:numCache>
                <c:formatCode>General</c:formatCode>
                <c:ptCount val="9"/>
                <c:pt idx="0">
                  <c:v>1.1000000000000001</c:v>
                </c:pt>
                <c:pt idx="2">
                  <c:v>1.8</c:v>
                </c:pt>
                <c:pt idx="3">
                  <c:v>2.2000000000000002</c:v>
                </c:pt>
                <c:pt idx="5">
                  <c:v>3.3</c:v>
                </c:pt>
                <c:pt idx="6">
                  <c:v>4.7</c:v>
                </c:pt>
                <c:pt idx="8">
                  <c:v>6.2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CA-4FD3-9839-FB163A54F1DC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9913F7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Sheet1!$C$5:$C$13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1.5</c:v>
                </c:pt>
                <c:pt idx="4">
                  <c:v>2.8</c:v>
                </c:pt>
                <c:pt idx="6">
                  <c:v>4.4000000000000004</c:v>
                </c:pt>
                <c:pt idx="7">
                  <c:v>4.8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FCA-4FD3-9839-FB163A54F1DC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LMR-400UF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Sheet1!$D$5:$D$13</c:f>
              <c:numCache>
                <c:formatCode>General</c:formatCode>
                <c:ptCount val="9"/>
                <c:pt idx="0">
                  <c:v>1</c:v>
                </c:pt>
                <c:pt idx="1">
                  <c:v>1.41</c:v>
                </c:pt>
                <c:pt idx="4">
                  <c:v>2.9</c:v>
                </c:pt>
                <c:pt idx="6">
                  <c:v>4.7</c:v>
                </c:pt>
                <c:pt idx="7">
                  <c:v>4.72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FCA-4FD3-9839-FB163A54F1DC}"/>
            </c:ext>
          </c:extLst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TWS-400UF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Sheet1!$A$5:$A$13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Sheet1!$E$5:$E$13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1.5</c:v>
                </c:pt>
                <c:pt idx="4">
                  <c:v>3.1</c:v>
                </c:pt>
                <c:pt idx="6">
                  <c:v>4.7</c:v>
                </c:pt>
                <c:pt idx="7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FCA-4FD3-9839-FB163A54F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6574960"/>
        <c:axId val="1286572008"/>
      </c:scatterChart>
      <c:valAx>
        <c:axId val="128657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572008"/>
        <c:crosses val="autoZero"/>
        <c:crossBetween val="midCat"/>
      </c:valAx>
      <c:valAx>
        <c:axId val="128657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 Loss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574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Solid Center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9913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Sheet1!$F$5:$F$13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Sheet1!$G$5:$G$13</c:f>
              <c:numCache>
                <c:formatCode>General</c:formatCode>
                <c:ptCount val="9"/>
                <c:pt idx="0">
                  <c:v>0.9</c:v>
                </c:pt>
                <c:pt idx="1">
                  <c:v>1.3</c:v>
                </c:pt>
                <c:pt idx="4">
                  <c:v>2.7</c:v>
                </c:pt>
                <c:pt idx="6">
                  <c:v>4.2</c:v>
                </c:pt>
                <c:pt idx="7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BF-4F89-ACE5-19D637B34F6B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LMR-400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Sheet1!$F$5:$F$13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Sheet1!$H$5:$H$13</c:f>
              <c:numCache>
                <c:formatCode>General</c:formatCode>
                <c:ptCount val="9"/>
                <c:pt idx="0">
                  <c:v>0.9</c:v>
                </c:pt>
                <c:pt idx="1">
                  <c:v>1.2</c:v>
                </c:pt>
                <c:pt idx="4">
                  <c:v>2.5</c:v>
                </c:pt>
                <c:pt idx="6">
                  <c:v>3.9</c:v>
                </c:pt>
                <c:pt idx="7">
                  <c:v>4.0999999999999996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1BF-4F89-ACE5-19D637B34F6B}"/>
            </c:ext>
          </c:extLst>
        </c:ser>
        <c:ser>
          <c:idx val="2"/>
          <c:order val="2"/>
          <c:tx>
            <c:strRef>
              <c:f>Sheet1!$I$4</c:f>
              <c:strCache>
                <c:ptCount val="1"/>
                <c:pt idx="0">
                  <c:v>TWS-400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Sheet1!$F$5:$F$13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Sheet1!$I$5:$I$13</c:f>
              <c:numCache>
                <c:formatCode>General</c:formatCode>
                <c:ptCount val="9"/>
                <c:pt idx="0">
                  <c:v>0.9</c:v>
                </c:pt>
                <c:pt idx="1">
                  <c:v>1.2</c:v>
                </c:pt>
                <c:pt idx="4">
                  <c:v>2.5</c:v>
                </c:pt>
                <c:pt idx="6">
                  <c:v>3.9</c:v>
                </c:pt>
                <c:pt idx="7">
                  <c:v>4.0999999999999996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1BF-4F89-ACE5-19D637B34F6B}"/>
            </c:ext>
          </c:extLst>
        </c:ser>
        <c:ser>
          <c:idx val="3"/>
          <c:order val="3"/>
          <c:tx>
            <c:strRef>
              <c:f>Sheet1!$J$4</c:f>
              <c:strCache>
                <c:ptCount val="1"/>
                <c:pt idx="0">
                  <c:v>CNT-400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Sheet1!$F$5:$F$13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Sheet1!$J$5:$J$13</c:f>
              <c:numCache>
                <c:formatCode>General</c:formatCode>
                <c:ptCount val="9"/>
                <c:pt idx="0">
                  <c:v>0.97</c:v>
                </c:pt>
                <c:pt idx="2">
                  <c:v>1.5</c:v>
                </c:pt>
                <c:pt idx="3">
                  <c:v>1.9</c:v>
                </c:pt>
                <c:pt idx="5">
                  <c:v>2.7</c:v>
                </c:pt>
                <c:pt idx="6">
                  <c:v>3.9</c:v>
                </c:pt>
                <c:pt idx="8">
                  <c:v>5.0999999999999996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1BF-4F89-ACE5-19D637B34F6B}"/>
            </c:ext>
          </c:extLst>
        </c:ser>
        <c:ser>
          <c:idx val="4"/>
          <c:order val="4"/>
          <c:tx>
            <c:strRef>
              <c:f>Sheet1!$K$4</c:f>
              <c:strCache>
                <c:ptCount val="1"/>
                <c:pt idx="0">
                  <c:v>RF400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Sheet1!$F$5:$F$13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Sheet1!$K$5:$K$13</c:f>
              <c:numCache>
                <c:formatCode>General</c:formatCode>
                <c:ptCount val="9"/>
                <c:pt idx="0">
                  <c:v>0.9</c:v>
                </c:pt>
                <c:pt idx="1">
                  <c:v>1.2</c:v>
                </c:pt>
                <c:pt idx="4">
                  <c:v>2.5</c:v>
                </c:pt>
                <c:pt idx="6">
                  <c:v>3.8</c:v>
                </c:pt>
                <c:pt idx="7">
                  <c:v>4.0999999999999996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1BF-4F89-ACE5-19D637B34F6B}"/>
            </c:ext>
          </c:extLst>
        </c:ser>
        <c:ser>
          <c:idx val="5"/>
          <c:order val="5"/>
          <c:tx>
            <c:strRef>
              <c:f>Sheet1!$L$4</c:f>
              <c:strCache>
                <c:ptCount val="1"/>
                <c:pt idx="0">
                  <c:v>CNT-600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Sheet1!$F$5:$F$13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Sheet1!$L$5:$L$13</c:f>
              <c:numCache>
                <c:formatCode>General</c:formatCode>
                <c:ptCount val="9"/>
                <c:pt idx="0">
                  <c:v>0.6</c:v>
                </c:pt>
                <c:pt idx="2">
                  <c:v>0.97</c:v>
                </c:pt>
                <c:pt idx="3">
                  <c:v>1.17</c:v>
                </c:pt>
                <c:pt idx="5">
                  <c:v>1.71</c:v>
                </c:pt>
                <c:pt idx="6">
                  <c:v>2.5</c:v>
                </c:pt>
                <c:pt idx="8">
                  <c:v>3.3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1BF-4F89-ACE5-19D637B34F6B}"/>
            </c:ext>
          </c:extLst>
        </c:ser>
        <c:ser>
          <c:idx val="6"/>
          <c:order val="6"/>
          <c:tx>
            <c:strRef>
              <c:f>Sheet1!$M$4</c:f>
              <c:strCache>
                <c:ptCount val="1"/>
                <c:pt idx="0">
                  <c:v>ABR600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Sheet1!$F$5:$F$13</c:f>
              <c:numCache>
                <c:formatCode>General</c:formatCode>
                <c:ptCount val="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220</c:v>
                </c:pt>
                <c:pt idx="4">
                  <c:v>400</c:v>
                </c:pt>
                <c:pt idx="5">
                  <c:v>450</c:v>
                </c:pt>
                <c:pt idx="6">
                  <c:v>900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Sheet1!$M$5:$M$13</c:f>
              <c:numCache>
                <c:formatCode>General</c:formatCode>
                <c:ptCount val="9"/>
                <c:pt idx="0">
                  <c:v>0.5</c:v>
                </c:pt>
                <c:pt idx="2">
                  <c:v>1</c:v>
                </c:pt>
                <c:pt idx="3">
                  <c:v>1.2</c:v>
                </c:pt>
                <c:pt idx="5">
                  <c:v>1.7</c:v>
                </c:pt>
                <c:pt idx="6">
                  <c:v>2.5</c:v>
                </c:pt>
                <c:pt idx="8">
                  <c:v>3.3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01BF-4F89-ACE5-19D637B34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015992"/>
        <c:axId val="999012056"/>
      </c:scatterChart>
      <c:valAx>
        <c:axId val="999015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012056"/>
        <c:crosses val="autoZero"/>
        <c:crossBetween val="midCat"/>
      </c:valAx>
      <c:valAx>
        <c:axId val="999012056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 Loss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015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1F79-7C37-49A2-9B35-CC083D02B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A003D-8E3B-4094-B3CD-A45CAFC08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072A-4FD2-4598-9F66-BAC8AAA6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F2196-C5EC-479F-B6BC-41CD183F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D05A7-D88D-46C1-BDCB-050EFA48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25DE-B49A-466B-9792-5E17C950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9D18B-57BD-4A50-BD04-68F85547D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451F-BCDE-44EC-9AEC-4AD0546E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18218-3E1F-4B83-9103-854B22A2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F901-49F5-42E6-859D-41A742C3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0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C95DA-4547-4416-8015-A2E229AA2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3CC2F-C86E-4345-887A-308186B04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0ED99-6017-47A6-958D-5ED4A75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3C1A4-7BBF-4404-B93E-21B63E85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89A7A-5F65-46FF-A1DA-5854D698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7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997D-B61E-45FA-B41C-1253D4BB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C4080-EEAC-4736-80F5-77B78F68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719DD-1805-47F1-998C-54029898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3BEAB-5AF6-4357-97E4-06C268C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F970E-7ED0-4429-BA39-525420CB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A44A-A4E5-4880-B4DF-399B8352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57095-3780-4755-89E2-B67B2F477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4D570-4BE0-4F71-B715-ACA5C454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018A3-428C-43F8-A3F8-41B4B8DC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58666-1018-479D-8F1C-3CEFBE75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1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969C-5AA2-40B3-8306-CC62B2B1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4762-1607-4C64-82D2-B785FDFAA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7B859-CDD1-456A-B52A-873EE6781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39642-3E0D-4EE9-B552-E2DD7A97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8777D-7583-4A80-9BF1-0B880A5B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1F064-E877-4D77-9E6B-6B8228B8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1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A4C7-2B84-49C3-BAB7-D6CE21EA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8387C-B919-41DF-BE56-2CB452B6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B05A4-9CF8-4BAF-903E-67EEC1C49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3EF8B-3954-4919-88A0-D2DE3C7F5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FA266-F7A5-472F-85D4-B903E2302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3B54E-8217-40F0-95DF-F6B726D8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995C7-6BBF-4C0B-AEF9-18FB0B07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73E71-0B5A-4457-A509-C5750260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7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893E-58CA-40CA-803E-4369A7AD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522AF-5F50-443C-979C-8EF2C10E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61129-89EF-4783-A2A7-206301F5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BF489-7CD9-4A26-AD0F-1B53B94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3E40D-3478-45DA-B7ED-8BE649E0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13507-7CDF-4806-922B-793478CE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13500-7D0D-4B03-A35F-BB6A9030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5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63A2-7505-4C94-B99E-BC524A18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A4CF-A147-46DA-879C-A0661FA51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F0960-3DD9-4C88-A22A-C511E908A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9F245-25F8-4087-B735-E8A9408F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CA7F4-873C-43C8-B28B-991BACB8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02FFD-2242-44F8-8138-CDF572D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7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40B3-F2C8-4985-9E8C-5B8FC5D6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F0E4C-6B7F-4A1F-A7C4-1C73F87F1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5DDFE-6732-413C-94F7-EA570B423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C2CCF-2C65-4CE7-8704-0327D150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A370D-5E06-41C4-AAAF-68F95553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7A3D0-034B-49C9-858E-C5CD2635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32E85-7107-403D-A494-C6EBB9AC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598B-E32A-485E-B572-E43A47E09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72228-2503-4DC4-9359-461EAAE2D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0BC8-7D37-4112-A3BC-7AE3C504530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001DF-E834-4490-A369-FF86B727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8523-B04F-4EE7-915C-0939A9436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FF66-01D7-4F32-AC82-AE40B2EFF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4gtr@att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en/blog/the-reasons-for-50-ohm-and-75-ohm-transmission-lines#:~:text=As%20with%20most%20engineering%20decisions,:1%20is%20considered%20acceptable" TargetMode="External"/><Relationship Id="rId2" Type="http://schemas.openxmlformats.org/officeDocument/2006/relationships/hyperlink" Target="https://www.rfcables.org/articles/1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rz.com/db/KE5EE?fbclid=IwAR3rvbwi05g6NB00hTk5npldvGUbb80Vec6hvNpK5tpRrX6kjS2Rm-mjpMU" TargetMode="External"/><Relationship Id="rId5" Type="http://schemas.openxmlformats.org/officeDocument/2006/relationships/hyperlink" Target="http://rfelektronik.se/manuals/Datasheets/Coaxial_Cable_Attenuation_Chart.pdf" TargetMode="External"/><Relationship Id="rId4" Type="http://schemas.openxmlformats.org/officeDocument/2006/relationships/hyperlink" Target="http://www.sengpielaudio.com/calculator-amplification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8B85-76DD-4462-9B05-BA6D5DBE5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Transmission Lines for Amateur Radio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29D72-79CC-4447-8043-CDCE3E9AF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Kevin Scott</a:t>
            </a:r>
          </a:p>
          <a:p>
            <a:r>
              <a:rPr lang="en-US" dirty="0"/>
              <a:t>K4GTR</a:t>
            </a:r>
          </a:p>
          <a:p>
            <a:r>
              <a:rPr lang="en-US" dirty="0">
                <a:hlinkClick r:id="rId2"/>
              </a:rPr>
              <a:t>k4gtr@att.net</a:t>
            </a:r>
            <a:endParaRPr lang="en-US" dirty="0"/>
          </a:p>
          <a:p>
            <a:r>
              <a:rPr lang="en-US" dirty="0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127744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C0F7F-81C6-4DB2-B128-20BC6E86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300"/>
              <a:t>RF Performance vs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56C6A-0E57-4E15-AE08-CBF784405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r>
              <a:rPr lang="en-US" sz="1800"/>
              <a:t>Most RG8 and some RG8X cables are fine for HF frequencies (30 MHz and below) but bad for VHF and HORRIBLE for UHF and higher</a:t>
            </a:r>
          </a:p>
          <a:p>
            <a:r>
              <a:rPr lang="en-US" sz="1800"/>
              <a:t>For LMR type cables, solid center conductors have less loss than stranded because the inner conductor/outer conductor ratio is more consistent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3FE82-05F6-4DEB-91A5-21C693D4C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633" y="643467"/>
            <a:ext cx="5491706" cy="52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57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E596-963D-4E23-B335-F630D934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201"/>
          </a:xfrm>
        </p:spPr>
        <p:txBody>
          <a:bodyPr/>
          <a:lstStyle/>
          <a:p>
            <a:r>
              <a:rPr lang="en-US" dirty="0"/>
              <a:t>Various Dielectrics and Jacket Coverage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24C8B4-3976-4252-A570-78D01863F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829" y="1490663"/>
            <a:ext cx="5143500" cy="295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2BB7F-084D-4A61-A335-786B2152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76" y="1490931"/>
            <a:ext cx="4326646" cy="2414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042FF-FDF5-45A5-A694-47308260A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222" y="4065971"/>
            <a:ext cx="28194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CE3B00-B7CB-4132-8B15-DF1E0B56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77" y="4763801"/>
            <a:ext cx="4505325" cy="1762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839542-0810-4701-94B9-C557B3C05A7E}"/>
              </a:ext>
            </a:extLst>
          </p:cNvPr>
          <p:cNvSpPr txBox="1"/>
          <p:nvPr/>
        </p:nvSpPr>
        <p:spPr>
          <a:xfrm>
            <a:off x="782829" y="1162329"/>
            <a:ext cx="1263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RG8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CD7A8-0FC9-4821-9BBD-ED126968B035}"/>
              </a:ext>
            </a:extLst>
          </p:cNvPr>
          <p:cNvSpPr txBox="1"/>
          <p:nvPr/>
        </p:nvSpPr>
        <p:spPr>
          <a:xfrm>
            <a:off x="782828" y="4449554"/>
            <a:ext cx="210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ABR Industries RG8X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9330A-2EF8-484C-8ECA-74DEE75DDA91}"/>
              </a:ext>
            </a:extLst>
          </p:cNvPr>
          <p:cNvSpPr txBox="1"/>
          <p:nvPr/>
        </p:nvSpPr>
        <p:spPr>
          <a:xfrm>
            <a:off x="6096000" y="4818886"/>
            <a:ext cx="1653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Similar dielectric to  9913</a:t>
            </a:r>
          </a:p>
        </p:txBody>
      </p:sp>
    </p:spTree>
    <p:extLst>
      <p:ext uri="{BB962C8B-B14F-4D97-AF65-F5344CB8AC3E}">
        <p14:creationId xmlns:p14="http://schemas.microsoft.com/office/powerpoint/2010/main" val="354782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235C6-8C30-47CF-97F2-6F1AA47D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4" y="208257"/>
            <a:ext cx="4062643" cy="728178"/>
          </a:xfrm>
        </p:spPr>
        <p:txBody>
          <a:bodyPr>
            <a:normAutofit/>
          </a:bodyPr>
          <a:lstStyle/>
          <a:p>
            <a:r>
              <a:rPr lang="en-US" sz="3600" dirty="0"/>
              <a:t>S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5010-5A48-46FE-91CD-A3EDC941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37" y="936435"/>
            <a:ext cx="4946574" cy="4814370"/>
          </a:xfrm>
        </p:spPr>
        <p:txBody>
          <a:bodyPr anchor="t">
            <a:normAutofit/>
          </a:bodyPr>
          <a:lstStyle/>
          <a:p>
            <a:r>
              <a:rPr lang="en-US" sz="1800" dirty="0"/>
              <a:t>Maybe you have seen references to “S Parameters”?  What do they mean?</a:t>
            </a:r>
          </a:p>
          <a:p>
            <a:r>
              <a:rPr lang="en-US" sz="1800" dirty="0"/>
              <a:t>Refer to the Vector Network Analyzer shown</a:t>
            </a:r>
          </a:p>
          <a:p>
            <a:pPr lvl="1"/>
            <a:r>
              <a:rPr lang="en-US" sz="1400" dirty="0"/>
              <a:t>Port 1</a:t>
            </a:r>
          </a:p>
          <a:p>
            <a:pPr lvl="1"/>
            <a:r>
              <a:rPr lang="en-US" sz="1400" dirty="0"/>
              <a:t>Port 2</a:t>
            </a:r>
          </a:p>
          <a:p>
            <a:pPr lvl="1"/>
            <a:r>
              <a:rPr lang="en-US" sz="1400" dirty="0"/>
              <a:t>Each port can be configured to either be an RF source (TX) or a Receiver (RX)</a:t>
            </a:r>
          </a:p>
          <a:p>
            <a:r>
              <a:rPr lang="en-US" sz="1800" dirty="0"/>
              <a:t>S Parameters – the numbers refer to the port of the VNA and the path of the Source-to-Receiver</a:t>
            </a:r>
          </a:p>
          <a:p>
            <a:pPr lvl="1"/>
            <a:r>
              <a:rPr lang="en-US" sz="1400" dirty="0"/>
              <a:t>S11 (VSWR or Return Loss to/from Port 1)</a:t>
            </a:r>
          </a:p>
          <a:p>
            <a:pPr lvl="1"/>
            <a:r>
              <a:rPr lang="en-US" sz="1400" dirty="0"/>
              <a:t>S12 (Path Loss from Port 1 to Port 2)</a:t>
            </a:r>
          </a:p>
          <a:p>
            <a:pPr lvl="1"/>
            <a:r>
              <a:rPr lang="en-US" sz="1400" dirty="0"/>
              <a:t>S21 (Path Loss from Port 2 to Port 1)</a:t>
            </a:r>
          </a:p>
          <a:p>
            <a:pPr lvl="1"/>
            <a:r>
              <a:rPr lang="en-US" sz="1400" dirty="0"/>
              <a:t>S22 (VSWR or Return Loss to/from Port 2)</a:t>
            </a:r>
          </a:p>
          <a:p>
            <a:pPr lvl="1"/>
            <a:endParaRPr lang="en-US" sz="14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FFED9-2E9C-43CA-864B-457D5360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01" y="1911733"/>
            <a:ext cx="5510771" cy="27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6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2ADAD-B6E5-4A26-99C9-FDC22EAB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Cataloging Your Coax Jumpers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F2A7-8BFE-4F6E-B41B-6DFE164E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59" y="440674"/>
            <a:ext cx="6521985" cy="5993175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Test the following: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Continuity from center conductor to center conductor on each end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Short circuit from center conductor to the shield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Static (not moving)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Dynamic (while moving the coax behind the connector)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VSWR (Return loss or S11/S22)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Must have a good 50 non-reactive dummy load on the opposite end of the coax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Static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Dynamic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Cable Loss (from end to end)</a:t>
            </a:r>
          </a:p>
        </p:txBody>
      </p:sp>
    </p:spTree>
    <p:extLst>
      <p:ext uri="{BB962C8B-B14F-4D97-AF65-F5344CB8AC3E}">
        <p14:creationId xmlns:p14="http://schemas.microsoft.com/office/powerpoint/2010/main" val="336335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0E29-2D5D-4B74-B043-F941F1B3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Labeling and Harnessing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69B22-3437-4FD9-B5B7-E8B43084A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7" r="-6" b="7620"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532F-A28D-4076-8C41-6F8118FB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3677158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Need to use method that does not wash off or peel off</a:t>
            </a:r>
          </a:p>
          <a:p>
            <a:r>
              <a:rPr lang="en-US" sz="2000">
                <a:solidFill>
                  <a:srgbClr val="FFFFFF"/>
                </a:solidFill>
              </a:rPr>
              <a:t>Zip ties with marker space</a:t>
            </a:r>
          </a:p>
          <a:p>
            <a:r>
              <a:rPr lang="en-US" sz="2000">
                <a:solidFill>
                  <a:srgbClr val="FFFFFF"/>
                </a:solidFill>
              </a:rPr>
              <a:t>Wire marker labels; self adhesive</a:t>
            </a:r>
          </a:p>
          <a:p>
            <a:r>
              <a:rPr lang="en-US" sz="2000">
                <a:solidFill>
                  <a:srgbClr val="FFFFFF"/>
                </a:solidFill>
              </a:rPr>
              <a:t>Velcro Thin Ties</a:t>
            </a:r>
          </a:p>
          <a:p>
            <a:r>
              <a:rPr lang="en-US" sz="2000">
                <a:solidFill>
                  <a:srgbClr val="FFFFFF"/>
                </a:solidFill>
              </a:rPr>
              <a:t>There are many other methods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9C3A8-D9D2-4E80-84EE-EE887AFC7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" b="6540"/>
          <a:stretch/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66A20-EEC2-42DE-91FF-03AB4CB7F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58" b="-1"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153D41-B538-4526-AAE6-45CE1A448A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2" r="1" b="1"/>
          <a:stretch/>
        </p:blipFill>
        <p:spPr>
          <a:xfrm>
            <a:off x="9382842" y="3850786"/>
            <a:ext cx="2584270" cy="2300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216497-0CD1-4C0D-821C-225F0B414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203" y="2678820"/>
            <a:ext cx="1855281" cy="385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43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4D65B-801B-2410-EE82-3580C7CD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Cataloged Cables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0ED07-84C2-6493-4C73-9AFC3236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19" y="1738898"/>
            <a:ext cx="6578381" cy="475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2C5B4-8197-2D92-5AA0-91F1EEFFE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41" y="326399"/>
            <a:ext cx="2316480" cy="62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4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3699-3F7E-4289-B3B5-9FD6C16B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13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Measuring Cable Loss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61DA9-A5C0-4EFF-A99A-EDE2A6A9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784" y="1472837"/>
            <a:ext cx="1486916" cy="1857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7EB60B-E305-4F5A-88FC-047505B61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51" y="1835048"/>
            <a:ext cx="2410973" cy="1133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17CAD-BFBE-45EB-B808-7707117D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54" y="4437161"/>
            <a:ext cx="2410973" cy="1133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B2CFFC-DC0B-4E18-87ED-3E541371D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695" y="1361454"/>
            <a:ext cx="2155035" cy="2080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96794B-7351-497E-98DF-1A585513E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138" y="4074950"/>
            <a:ext cx="1486916" cy="1857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D691B6-5031-4758-A438-C0085AC9E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713" y="3963567"/>
            <a:ext cx="2155035" cy="2080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111F41-85F3-4703-B0A0-E6A3E4D0F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757" y="1305509"/>
            <a:ext cx="2616881" cy="2192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1779AA-98B3-4C63-8972-779BE9920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376" y="3907622"/>
            <a:ext cx="2616881" cy="21921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1215CE-C24A-4D47-B2CB-1AF724F1B9DA}"/>
              </a:ext>
            </a:extLst>
          </p:cNvPr>
          <p:cNvSpPr txBox="1"/>
          <p:nvPr/>
        </p:nvSpPr>
        <p:spPr>
          <a:xfrm>
            <a:off x="3420744" y="1106101"/>
            <a:ext cx="218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Power to Coax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69F73-9EA3-4CB0-968D-72703AA6A3C8}"/>
              </a:ext>
            </a:extLst>
          </p:cNvPr>
          <p:cNvSpPr txBox="1"/>
          <p:nvPr/>
        </p:nvSpPr>
        <p:spPr>
          <a:xfrm>
            <a:off x="6510483" y="5915140"/>
            <a:ext cx="241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Power to Load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8B3839-3A3E-4304-A736-CCFC22B23EAF}"/>
              </a:ext>
            </a:extLst>
          </p:cNvPr>
          <p:cNvSpPr txBox="1"/>
          <p:nvPr/>
        </p:nvSpPr>
        <p:spPr>
          <a:xfrm>
            <a:off x="838200" y="1361454"/>
            <a:ext cx="10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A7208-C1A1-4EEB-BCA4-6323E097021E}"/>
              </a:ext>
            </a:extLst>
          </p:cNvPr>
          <p:cNvSpPr txBox="1"/>
          <p:nvPr/>
        </p:nvSpPr>
        <p:spPr>
          <a:xfrm>
            <a:off x="728305" y="4067829"/>
            <a:ext cx="10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74444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375F-5705-4CDC-9740-6FC6461E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Jumper Cable Inventory – Raw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063C3-C8E8-408D-A657-9DBF1578B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491409"/>
            <a:ext cx="113061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5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BAE-0A4E-42B1-918B-547CFAE5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Scaled to 100 Feet to Compare Advertised Specs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696DA-4055-431F-BE0B-2034EC7B8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595437"/>
            <a:ext cx="111061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CF1FA4-BE82-4D13-9AC8-24D1751ED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01255"/>
              </p:ext>
            </p:extLst>
          </p:nvPr>
        </p:nvGraphicFramePr>
        <p:xfrm>
          <a:off x="895691" y="81481"/>
          <a:ext cx="10430193" cy="657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7AD4F7-5CF1-49CC-8C48-65F53DDE1F55}"/>
              </a:ext>
            </a:extLst>
          </p:cNvPr>
          <p:cNvSpPr txBox="1"/>
          <p:nvPr/>
        </p:nvSpPr>
        <p:spPr>
          <a:xfrm>
            <a:off x="2605545" y="2892746"/>
            <a:ext cx="2635658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LMR – Dash</a:t>
            </a:r>
          </a:p>
          <a:p>
            <a:r>
              <a:rPr lang="en-US" sz="4000" dirty="0"/>
              <a:t>RG8X – Dot</a:t>
            </a:r>
          </a:p>
          <a:p>
            <a:r>
              <a:rPr lang="en-US" sz="4000" dirty="0"/>
              <a:t>RG8 - Solid</a:t>
            </a:r>
          </a:p>
        </p:txBody>
      </p:sp>
    </p:spTree>
    <p:extLst>
      <p:ext uri="{BB962C8B-B14F-4D97-AF65-F5344CB8AC3E}">
        <p14:creationId xmlns:p14="http://schemas.microsoft.com/office/powerpoint/2010/main" val="128749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C308-9B66-2B78-BB31-3279D1AA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Transmission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E330C-B395-1482-4A1C-5E4F7EEDA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types of transmission lines – coax (unbalanced), twin lead/ladder line (balanced), waveguide</a:t>
            </a:r>
          </a:p>
          <a:p>
            <a:r>
              <a:rPr lang="en-US" dirty="0"/>
              <a:t>Coax – 50 Ohm for communications use, 75 Ohm for Cable TV use</a:t>
            </a:r>
          </a:p>
          <a:p>
            <a:r>
              <a:rPr lang="en-US" dirty="0"/>
              <a:t>Twin Lead/Ladder Line – 300, 450 &amp; 600 Ohms</a:t>
            </a:r>
          </a:p>
          <a:p>
            <a:pPr marL="0" indent="0">
              <a:buNone/>
            </a:pPr>
            <a:r>
              <a:rPr lang="en-US" dirty="0"/>
              <a:t>See examples of various cable types</a:t>
            </a:r>
          </a:p>
        </p:txBody>
      </p:sp>
    </p:spTree>
    <p:extLst>
      <p:ext uri="{BB962C8B-B14F-4D97-AF65-F5344CB8AC3E}">
        <p14:creationId xmlns:p14="http://schemas.microsoft.com/office/powerpoint/2010/main" val="146982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3CAA-0833-4ADC-9ABF-4B148D37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LMR Type Cables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629363-D926-4CD7-AB6E-811499FC3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35025"/>
              </p:ext>
            </p:extLst>
          </p:nvPr>
        </p:nvGraphicFramePr>
        <p:xfrm>
          <a:off x="705081" y="1399143"/>
          <a:ext cx="10289753" cy="5012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556">
                  <a:extLst>
                    <a:ext uri="{9D8B030D-6E8A-4147-A177-3AD203B41FA5}">
                      <a16:colId xmlns:a16="http://schemas.microsoft.com/office/drawing/2014/main" val="2804568249"/>
                    </a:ext>
                  </a:extLst>
                </a:gridCol>
                <a:gridCol w="931669">
                  <a:extLst>
                    <a:ext uri="{9D8B030D-6E8A-4147-A177-3AD203B41FA5}">
                      <a16:colId xmlns:a16="http://schemas.microsoft.com/office/drawing/2014/main" val="590354980"/>
                    </a:ext>
                  </a:extLst>
                </a:gridCol>
                <a:gridCol w="621111">
                  <a:extLst>
                    <a:ext uri="{9D8B030D-6E8A-4147-A177-3AD203B41FA5}">
                      <a16:colId xmlns:a16="http://schemas.microsoft.com/office/drawing/2014/main" val="1973721151"/>
                    </a:ext>
                  </a:extLst>
                </a:gridCol>
                <a:gridCol w="944090">
                  <a:extLst>
                    <a:ext uri="{9D8B030D-6E8A-4147-A177-3AD203B41FA5}">
                      <a16:colId xmlns:a16="http://schemas.microsoft.com/office/drawing/2014/main" val="943479535"/>
                    </a:ext>
                  </a:extLst>
                </a:gridCol>
                <a:gridCol w="956512">
                  <a:extLst>
                    <a:ext uri="{9D8B030D-6E8A-4147-A177-3AD203B41FA5}">
                      <a16:colId xmlns:a16="http://schemas.microsoft.com/office/drawing/2014/main" val="1750506465"/>
                    </a:ext>
                  </a:extLst>
                </a:gridCol>
                <a:gridCol w="414074">
                  <a:extLst>
                    <a:ext uri="{9D8B030D-6E8A-4147-A177-3AD203B41FA5}">
                      <a16:colId xmlns:a16="http://schemas.microsoft.com/office/drawing/2014/main" val="3944396557"/>
                    </a:ext>
                  </a:extLst>
                </a:gridCol>
                <a:gridCol w="612831">
                  <a:extLst>
                    <a:ext uri="{9D8B030D-6E8A-4147-A177-3AD203B41FA5}">
                      <a16:colId xmlns:a16="http://schemas.microsoft.com/office/drawing/2014/main" val="3089106527"/>
                    </a:ext>
                  </a:extLst>
                </a:gridCol>
                <a:gridCol w="745334">
                  <a:extLst>
                    <a:ext uri="{9D8B030D-6E8A-4147-A177-3AD203B41FA5}">
                      <a16:colId xmlns:a16="http://schemas.microsoft.com/office/drawing/2014/main" val="1834760192"/>
                    </a:ext>
                  </a:extLst>
                </a:gridCol>
                <a:gridCol w="761897">
                  <a:extLst>
                    <a:ext uri="{9D8B030D-6E8A-4147-A177-3AD203B41FA5}">
                      <a16:colId xmlns:a16="http://schemas.microsoft.com/office/drawing/2014/main" val="1995873712"/>
                    </a:ext>
                  </a:extLst>
                </a:gridCol>
                <a:gridCol w="732912">
                  <a:extLst>
                    <a:ext uri="{9D8B030D-6E8A-4147-A177-3AD203B41FA5}">
                      <a16:colId xmlns:a16="http://schemas.microsoft.com/office/drawing/2014/main" val="4271175632"/>
                    </a:ext>
                  </a:extLst>
                </a:gridCol>
                <a:gridCol w="612831">
                  <a:extLst>
                    <a:ext uri="{9D8B030D-6E8A-4147-A177-3AD203B41FA5}">
                      <a16:colId xmlns:a16="http://schemas.microsoft.com/office/drawing/2014/main" val="3397929862"/>
                    </a:ext>
                  </a:extLst>
                </a:gridCol>
                <a:gridCol w="732912">
                  <a:extLst>
                    <a:ext uri="{9D8B030D-6E8A-4147-A177-3AD203B41FA5}">
                      <a16:colId xmlns:a16="http://schemas.microsoft.com/office/drawing/2014/main" val="1942141376"/>
                    </a:ext>
                  </a:extLst>
                </a:gridCol>
                <a:gridCol w="795024">
                  <a:extLst>
                    <a:ext uri="{9D8B030D-6E8A-4147-A177-3AD203B41FA5}">
                      <a16:colId xmlns:a16="http://schemas.microsoft.com/office/drawing/2014/main" val="933355857"/>
                    </a:ext>
                  </a:extLst>
                </a:gridCol>
              </a:tblGrid>
              <a:tr h="38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Coax Comparison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Attenuation per 100 feet (-dB)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5458069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Cost per foot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1.09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1.09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1.49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     0.99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0.99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0.99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0.79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1.29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0.99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681039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Stranded Center Conductor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Solid Center Conductor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3061657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Freq (MHz)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ABR400-UF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9913F7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LMR-400UF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TWS-400UF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LMR-400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TWS-400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CNT-400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RF400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CNT-600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ABR600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103850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2291913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2310719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6284748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197755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2576174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1768695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11975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7460357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30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5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8E95-C4F8-4DC2-ABB2-B87D5F81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LMR400 Stranded vs Solid Center Conductor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173CA8-67E5-4D4D-BEBC-47B7AD5A8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37373"/>
              </p:ext>
            </p:extLst>
          </p:nvPr>
        </p:nvGraphicFramePr>
        <p:xfrm>
          <a:off x="287896" y="1410159"/>
          <a:ext cx="5562061" cy="520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745E26-C0FB-493B-B4F8-4F0DA8F89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94522"/>
              </p:ext>
            </p:extLst>
          </p:nvPr>
        </p:nvGraphicFramePr>
        <p:xfrm>
          <a:off x="5667469" y="1410160"/>
          <a:ext cx="6097089" cy="508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602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66A1-7151-4D6C-B54A-3F45130A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N vs UHF PL-259 - Mechanical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AC25-8ED6-4547-AF95-FA3D5D07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Type N Pros</a:t>
            </a:r>
          </a:p>
          <a:p>
            <a:pPr lvl="1"/>
            <a:r>
              <a:rPr lang="en-US" dirty="0"/>
              <a:t>Watertight connector</a:t>
            </a:r>
          </a:p>
          <a:p>
            <a:pPr lvl="1"/>
            <a:r>
              <a:rPr lang="en-US" dirty="0"/>
              <a:t>50 Ohm for minimal loss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N Cons</a:t>
            </a:r>
          </a:p>
          <a:p>
            <a:pPr lvl="1"/>
            <a:r>
              <a:rPr lang="en-US" dirty="0"/>
              <a:t>Center conductor pin slides in Teflon insulator – not captured</a:t>
            </a:r>
          </a:p>
          <a:p>
            <a:pPr lvl="1"/>
            <a:r>
              <a:rPr lang="en-US" dirty="0"/>
              <a:t>Cable is held by shield wires via clamp – medium pull strength</a:t>
            </a:r>
          </a:p>
          <a:p>
            <a:pPr lvl="1"/>
            <a:r>
              <a:rPr lang="en-US" dirty="0"/>
              <a:t>Avoid crimp connector types when good mechanical strength is needed</a:t>
            </a:r>
          </a:p>
          <a:p>
            <a:pPr lvl="1"/>
            <a:r>
              <a:rPr lang="en-US" dirty="0"/>
              <a:t>Higher connector cost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43DF9A-0DF6-4338-9156-757A125324EC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PL-259 Pros</a:t>
            </a:r>
          </a:p>
          <a:p>
            <a:pPr lvl="1"/>
            <a:r>
              <a:rPr lang="en-US" dirty="0"/>
              <a:t>Center pin is molded into the connector insulator</a:t>
            </a:r>
          </a:p>
          <a:p>
            <a:pPr lvl="1"/>
            <a:r>
              <a:rPr lang="en-US" dirty="0"/>
              <a:t>Center conductor is soldered into center pin for good mechanical strength</a:t>
            </a:r>
          </a:p>
          <a:p>
            <a:pPr lvl="1"/>
            <a:r>
              <a:rPr lang="en-US" dirty="0"/>
              <a:t>Outer conductor threads into the coax jacket for very good linear strength</a:t>
            </a:r>
          </a:p>
          <a:p>
            <a:pPr lvl="1"/>
            <a:r>
              <a:rPr lang="en-US" dirty="0"/>
              <a:t>Low cost connector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PL-259 Cons</a:t>
            </a:r>
          </a:p>
          <a:p>
            <a:pPr lvl="1"/>
            <a:r>
              <a:rPr lang="en-US" dirty="0"/>
              <a:t>Requires additional waterproofing</a:t>
            </a:r>
          </a:p>
          <a:p>
            <a:pPr lvl="1"/>
            <a:r>
              <a:rPr lang="en-US" dirty="0"/>
              <a:t>Not a 50 Ohm connector</a:t>
            </a:r>
          </a:p>
          <a:p>
            <a:pPr lvl="1"/>
            <a:r>
              <a:rPr lang="en-US" dirty="0"/>
              <a:t>Avoid crimp connector types when good mechanical strength is needed</a:t>
            </a:r>
          </a:p>
        </p:txBody>
      </p:sp>
    </p:spTree>
    <p:extLst>
      <p:ext uri="{BB962C8B-B14F-4D97-AF65-F5344CB8AC3E}">
        <p14:creationId xmlns:p14="http://schemas.microsoft.com/office/powerpoint/2010/main" val="3756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2F86-E0B7-42BF-836F-3B3CDFE6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what happens when 75 feet of LMR400 is suspended from a Type N Male connector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CC1762-E0EC-443E-8812-E609356CD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226" y="1919334"/>
            <a:ext cx="9345612" cy="42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63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3D4BB-4099-4B23-A6EE-22C842B2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section of Type N and PL 259 connectors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FF4524-D581-43DA-A262-1DE5B5364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14" y="1858464"/>
            <a:ext cx="5401051" cy="2428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2B5D0-C2FF-4E23-AB75-2035303E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736" y="1447800"/>
            <a:ext cx="4943475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C6F23B-28C2-449D-B358-A0B7F6F5A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211" y="3862388"/>
            <a:ext cx="4953000" cy="24288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B0EC50-8004-4C2B-8BA8-5C812474C36C}"/>
              </a:ext>
            </a:extLst>
          </p:cNvPr>
          <p:cNvSpPr/>
          <p:nvPr/>
        </p:nvSpPr>
        <p:spPr>
          <a:xfrm>
            <a:off x="6681457" y="1955549"/>
            <a:ext cx="869133" cy="9506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C5E481-F352-4638-8E56-957EC13B645F}"/>
              </a:ext>
            </a:extLst>
          </p:cNvPr>
          <p:cNvSpPr/>
          <p:nvPr/>
        </p:nvSpPr>
        <p:spPr>
          <a:xfrm>
            <a:off x="9106277" y="1567241"/>
            <a:ext cx="1314262" cy="5568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CB00DC-DAEC-4B06-B707-923B131811CC}"/>
              </a:ext>
            </a:extLst>
          </p:cNvPr>
          <p:cNvSpPr/>
          <p:nvPr/>
        </p:nvSpPr>
        <p:spPr>
          <a:xfrm>
            <a:off x="9106277" y="2649916"/>
            <a:ext cx="1314262" cy="5568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87D436-B345-47C6-A10B-14E4A2D56790}"/>
              </a:ext>
            </a:extLst>
          </p:cNvPr>
          <p:cNvSpPr/>
          <p:nvPr/>
        </p:nvSpPr>
        <p:spPr>
          <a:xfrm>
            <a:off x="3576119" y="2768101"/>
            <a:ext cx="479833" cy="9438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D1694-8829-4C93-A2BA-07E67756130E}"/>
              </a:ext>
            </a:extLst>
          </p:cNvPr>
          <p:cNvSpPr txBox="1"/>
          <p:nvPr/>
        </p:nvSpPr>
        <p:spPr>
          <a:xfrm>
            <a:off x="523215" y="4552199"/>
            <a:ext cx="5572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areas highlighted in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Type N – this is mainly for centering the pin at the correct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PL-259 – note that there are several barbs and threads that grab the coaxial cable conductor and jacket</a:t>
            </a:r>
          </a:p>
        </p:txBody>
      </p:sp>
    </p:spTree>
    <p:extLst>
      <p:ext uri="{BB962C8B-B14F-4D97-AF65-F5344CB8AC3E}">
        <p14:creationId xmlns:p14="http://schemas.microsoft.com/office/powerpoint/2010/main" val="41750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4360-CA58-4E31-B54F-BD42C28B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Amphenol Type N Male Connector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BBDCE-DDFD-4549-B74C-206D72C32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32220"/>
            <a:ext cx="6253211" cy="2018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B0A515-5D57-4870-8971-EBF2D66A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92" y="4012280"/>
            <a:ext cx="10672721" cy="20544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DD1FA-F888-459E-854C-94587E7F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52" y="1782981"/>
            <a:ext cx="4004479" cy="4393982"/>
          </a:xfrm>
        </p:spPr>
        <p:txBody>
          <a:bodyPr>
            <a:normAutofit/>
          </a:bodyPr>
          <a:lstStyle/>
          <a:p>
            <a:r>
              <a:rPr lang="en-US" sz="2000"/>
              <a:t>Exploded View</a:t>
            </a:r>
          </a:p>
          <a:p>
            <a:pPr lvl="1"/>
            <a:r>
              <a:rPr lang="en-US" sz="2000"/>
              <a:t>The male center conductor pin has a smooth surface that does not “grab” the interior of the center insulator.  Therefore it is easy to pull out</a:t>
            </a:r>
          </a:p>
        </p:txBody>
      </p:sp>
    </p:spTree>
    <p:extLst>
      <p:ext uri="{BB962C8B-B14F-4D97-AF65-F5344CB8AC3E}">
        <p14:creationId xmlns:p14="http://schemas.microsoft.com/office/powerpoint/2010/main" val="3874615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200E-C769-4937-A5FA-B3712972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/>
              <a:t>Type N with Clamp</a:t>
            </a:r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D559C38-A224-49FC-ADF3-D5BD2FD28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en-US" sz="1800" dirty="0"/>
              <a:t>Center pin can pull out of insulator</a:t>
            </a:r>
          </a:p>
          <a:p>
            <a:r>
              <a:rPr lang="en-US" sz="1800" dirty="0"/>
              <a:t>Clamp Nut compresses the braid against the inside of the connector body but what is to prevent the braid from slipping out?</a:t>
            </a:r>
          </a:p>
          <a:p>
            <a:r>
              <a:rPr lang="en-US" sz="1800" dirty="0"/>
              <a:t>With this design, there is an extra insulator which should provide additional pull strength but this is not included in most Type N connector models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C8EC67-3502-4638-98A9-FFDB9261D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5" b="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E02F5F-72FC-46F0-81BB-FF7EA309B0C9}"/>
              </a:ext>
            </a:extLst>
          </p:cNvPr>
          <p:cNvCxnSpPr/>
          <p:nvPr/>
        </p:nvCxnSpPr>
        <p:spPr>
          <a:xfrm>
            <a:off x="4087258" y="3429000"/>
            <a:ext cx="50677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6D70AF-88A8-4B52-8B7A-E183B6313AB9}"/>
              </a:ext>
            </a:extLst>
          </p:cNvPr>
          <p:cNvCxnSpPr>
            <a:cxnSpLocks/>
          </p:cNvCxnSpPr>
          <p:nvPr/>
        </p:nvCxnSpPr>
        <p:spPr>
          <a:xfrm flipV="1">
            <a:off x="4315967" y="2163778"/>
            <a:ext cx="3696350" cy="46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2A8E00-B2D2-4F13-AECF-504207CF1C18}"/>
              </a:ext>
            </a:extLst>
          </p:cNvPr>
          <p:cNvCxnSpPr/>
          <p:nvPr/>
        </p:nvCxnSpPr>
        <p:spPr>
          <a:xfrm flipV="1">
            <a:off x="4087258" y="2305869"/>
            <a:ext cx="5572790" cy="21574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504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3F1A-AC45-432F-834A-438176A9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PL-259 Connector Cross-Section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6F209-C96C-47FD-806F-E51A8A196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738" y="4186409"/>
            <a:ext cx="5039717" cy="2306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7760B-BF84-46F2-8B21-21857185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95739" y="1412417"/>
            <a:ext cx="5121351" cy="2448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01805-3710-402D-9B13-48A6B4ACB2DC}"/>
              </a:ext>
            </a:extLst>
          </p:cNvPr>
          <p:cNvSpPr txBox="1"/>
          <p:nvPr/>
        </p:nvSpPr>
        <p:spPr>
          <a:xfrm>
            <a:off x="8725359" y="3944039"/>
            <a:ext cx="279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barbs of the center conductor as they grab the center insulator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9FC394-51B7-4FD1-AFD8-781FAB2CC31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744832" y="4405704"/>
            <a:ext cx="1980527" cy="609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0203C25-7FFB-4520-BFA8-8B33AE0B611C}"/>
              </a:ext>
            </a:extLst>
          </p:cNvPr>
          <p:cNvSpPr/>
          <p:nvPr/>
        </p:nvSpPr>
        <p:spPr>
          <a:xfrm>
            <a:off x="5927075" y="4867369"/>
            <a:ext cx="817757" cy="540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503CD-44BF-4B0D-856D-81246B63D3E6}"/>
              </a:ext>
            </a:extLst>
          </p:cNvPr>
          <p:cNvSpPr txBox="1"/>
          <p:nvPr/>
        </p:nvSpPr>
        <p:spPr>
          <a:xfrm>
            <a:off x="297454" y="1933302"/>
            <a:ext cx="2798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Inside of outer conductor is threaded and grips into the coaxial cable jacket for additional pull strength as well as limited weather sealing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3702F5-D8B5-43F9-B992-B902F8343FF9}"/>
              </a:ext>
            </a:extLst>
          </p:cNvPr>
          <p:cNvSpPr/>
          <p:nvPr/>
        </p:nvSpPr>
        <p:spPr>
          <a:xfrm>
            <a:off x="3095738" y="1690688"/>
            <a:ext cx="960214" cy="19969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18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23E6-FC9D-4E01-A85B-A27B9708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FBF45-D51E-4614-B7E8-32102E25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https://www.rfcables.org/articles/18.html</a:t>
            </a:r>
            <a:endParaRPr lang="en-US" dirty="0"/>
          </a:p>
          <a:p>
            <a:r>
              <a:rPr lang="en-US" dirty="0">
                <a:hlinkClick r:id="rId3"/>
              </a:rPr>
              <a:t>https://www.digikey.com/en/blog/the-reasons-for-50-ohm-and-75-ohm-transmission-lines#:~:text=As%20with%20most%20engineering%20decisions,:1%20is%20considered%20acceptable</a:t>
            </a:r>
            <a:r>
              <a:rPr lang="en-US" dirty="0"/>
              <a:t>). </a:t>
            </a:r>
          </a:p>
          <a:p>
            <a:r>
              <a:rPr lang="en-US" dirty="0"/>
              <a:t>Gain/Loss calculator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http://www.sengpielaudio.com/calculator-amplification.htm</a:t>
            </a:r>
            <a:endParaRPr lang="en-US" dirty="0"/>
          </a:p>
          <a:p>
            <a:r>
              <a:rPr lang="en-US" dirty="0"/>
              <a:t>Cable Specs</a:t>
            </a:r>
          </a:p>
          <a:p>
            <a:pPr lvl="1"/>
            <a:r>
              <a:rPr lang="en-US" dirty="0">
                <a:hlinkClick r:id="rId5"/>
              </a:rPr>
              <a:t>http://rfelektronik.se/manuals/Datasheets/Coaxial_Cable_Attenuation_Chart.pdf</a:t>
            </a:r>
            <a:endParaRPr lang="en-US" dirty="0"/>
          </a:p>
          <a:p>
            <a:r>
              <a:rPr lang="en-US" dirty="0"/>
              <a:t>KE5EE monster antenna farm</a:t>
            </a:r>
          </a:p>
          <a:p>
            <a:pPr lvl="1"/>
            <a:r>
              <a:rPr lang="en-US" dirty="0">
                <a:hlinkClick r:id="rId6"/>
              </a:rPr>
              <a:t>https://www.qrz.com/db/KE5EE?fbclid=IwAR3rvbwi05g6NB00hTk5npldvGUbb80Vec6hvNpK5tpRrX6kjS2Rm-mjpMU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5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67C7-810E-CF5F-F7CA-CAD1988B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 vs 75 Ohm Coaxial Cables –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9F707-2665-FA1C-806E-A4F1B95D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52" y="2240947"/>
            <a:ext cx="9598873" cy="4251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845807-D11F-D627-85D4-F137DC140DD1}"/>
              </a:ext>
            </a:extLst>
          </p:cNvPr>
          <p:cNvSpPr txBox="1"/>
          <p:nvPr/>
        </p:nvSpPr>
        <p:spPr>
          <a:xfrm>
            <a:off x="838200" y="1380930"/>
            <a:ext cx="9782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50 Ohm – Best for Power Transfer (therefore for RF Communications Industry)</a:t>
            </a:r>
          </a:p>
          <a:p>
            <a:r>
              <a:rPr lang="en-US" sz="2400" dirty="0"/>
              <a:t>75 Ohm – Best for Long Distance (therefore for Cable TV Industry)</a:t>
            </a:r>
          </a:p>
        </p:txBody>
      </p:sp>
    </p:spTree>
    <p:extLst>
      <p:ext uri="{BB962C8B-B14F-4D97-AF65-F5344CB8AC3E}">
        <p14:creationId xmlns:p14="http://schemas.microsoft.com/office/powerpoint/2010/main" val="166051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CCF4-AE9A-C432-124F-F168965F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 vs 75 Ohms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91FAB-CBC2-5CBB-D108-300791515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The answers to the impedance questions have both historical and technical roots. They begin with the work done by Lloyd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Espenscheid</a:t>
            </a:r>
            <a:r>
              <a:rPr 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and Herman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Affel</a:t>
            </a:r>
            <a:r>
              <a:rPr 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who developed and analyzed the first coaxial cable in 1929 while working for the legendary Bell Labs. Their goal was to find a transmission medium for propagating a 4 megahertz (MHz) signal (a very wide bandwidth in those early days of long-distance telephony), which was needed to carry about 1000 bandwidth-limited analog voice calls across hundreds of miles. Doing so required a transmission line that could handle both high voltage and high power.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The two researchers analyzed the tradeoffs among key transmission line parameters of attenuation, voltage rating, and power rating (Figure 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0190-08D5-6B18-4FFC-6E116116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 vs 75 Ohms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8D30A-90FA-0D8E-2B1B-34330C87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641"/>
            <a:ext cx="10515600" cy="533711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Their analysis looked at the performance of three characteristics as a function of impedance and they found: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1: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Attenuation (loss)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is largely a function of the dielectric in the cable. For the air-filled coaxial cable which they analyzed, the lowest loss was at about 77 Ω (it is around 50 Ω for some dielectrics, but such cables did not yet exist).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2: The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voltage maximum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is a function of the intensity of the electric field between the coaxial outer conductor and the inner conductor. For coaxial cable supporting RF signals in the TE</a:t>
            </a:r>
            <a:r>
              <a:rPr lang="en-US" sz="1600" b="0" i="0" baseline="-2500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10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electromagnetic (EM) field waveguide mode, the e-field has its maximum at around 60 Ω.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3: The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power handling capability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is determined by the breakdown field and impedance (V</a:t>
            </a:r>
            <a:r>
              <a:rPr lang="en-US" sz="1600" b="0" i="0" baseline="3000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/Z). For air-filled coaxial cables operating below the TE</a:t>
            </a:r>
            <a:r>
              <a:rPr lang="en-US" sz="1600" b="0" i="0" baseline="-2500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11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mode cutoff frequency, the power transfer is at its maximum at around 30 Ω.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As with most engineering decisions, there is no “ideal” impedance value; instead, the “best” choice involves balancing tradeoffs. The 50 Ω value is a good compromise for power and voltage, such as that output by a transmitter. In contrast, for situations where low attenuation is the primary goal, such as with low-level signals from an antenna or an analog video link, 75 Ω is a better choice.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Further, there’s another reason why 75 Ω is a desirable impedance. The “natural” impedance of a standard half-wave dipole antenna at its resonant frequency is 73 Ω, while the impedance of the widely used folded dipole antenna is 300 Ω. This means that 75 Ω is a near-perfect match for the larger dipole, while it also is easy to provide a close match to the folded dipole using a basic 4:1 balun.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Using different impedances realizes different objectives in a single design and adds another level of complexity. In practice, the difference in loss over a short run of a few centimeters may be negligible. Further, the voltage standing-wave ratio (VSWR) when connecting a 75 Ω cable to a 50 Ω one is 1.5:1, which may be an acceptable non-unity value (in many low or medium power situations, a VSWR below 2:1 is considered acceptable).</a:t>
            </a:r>
          </a:p>
        </p:txBody>
      </p:sp>
    </p:spTree>
    <p:extLst>
      <p:ext uri="{BB962C8B-B14F-4D97-AF65-F5344CB8AC3E}">
        <p14:creationId xmlns:p14="http://schemas.microsoft.com/office/powerpoint/2010/main" val="281058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DE46-1FF7-6417-7810-13D9F216D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291C-6EED-4174-F0E6-DDBBB56E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 Lead &amp; Ladder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F5D44-8BFC-9813-D226-E6F7A4C5A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27" y="2204973"/>
            <a:ext cx="4372585" cy="924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A8F49-C35B-0E58-ADFB-CE0440F7B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539" y="4253469"/>
            <a:ext cx="391532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733EB-E77C-4748-9037-0DD47CB3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Know Your Coax</a:t>
            </a:r>
          </a:p>
        </p:txBody>
      </p:sp>
    </p:spTree>
    <p:extLst>
      <p:ext uri="{BB962C8B-B14F-4D97-AF65-F5344CB8AC3E}">
        <p14:creationId xmlns:p14="http://schemas.microsoft.com/office/powerpoint/2010/main" val="3959791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44813-D577-4070-A75A-D8800326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Know Your Coax – Not all RG8 is the same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EB787-81A3-4765-8BFE-9BE09BB6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dirty="0"/>
              <a:t>The same is true for other coax “types”; RG8X, LMR400…</a:t>
            </a:r>
          </a:p>
          <a:p>
            <a:r>
              <a:rPr lang="en-US" sz="2400" dirty="0"/>
              <a:t>Some key attributes that affect the RF/electrical performance:</a:t>
            </a:r>
          </a:p>
          <a:p>
            <a:pPr lvl="1"/>
            <a:r>
              <a:rPr lang="en-US" dirty="0"/>
              <a:t>Dielectric type – some have more loss than others</a:t>
            </a:r>
          </a:p>
          <a:p>
            <a:pPr lvl="2"/>
            <a:r>
              <a:rPr lang="en-US" sz="2400" dirty="0"/>
              <a:t>Air, Teflon, Foam, Polyethylene</a:t>
            </a:r>
          </a:p>
          <a:p>
            <a:pPr lvl="1"/>
            <a:r>
              <a:rPr lang="en-US" dirty="0"/>
              <a:t>Shield type and percentage of coverage for flexible types</a:t>
            </a:r>
          </a:p>
          <a:p>
            <a:pPr lvl="2"/>
            <a:r>
              <a:rPr lang="en-US" sz="2400" dirty="0"/>
              <a:t>Low grade coax has a coverage from 60 to 80% braid shield</a:t>
            </a:r>
          </a:p>
          <a:p>
            <a:pPr lvl="2"/>
            <a:r>
              <a:rPr lang="en-US" sz="2400" dirty="0"/>
              <a:t>Better grade coax have 95% braided coverage</a:t>
            </a:r>
          </a:p>
          <a:p>
            <a:pPr lvl="2"/>
            <a:r>
              <a:rPr lang="en-US" sz="2400" dirty="0"/>
              <a:t>The best coax have multiple shields providing 100% coverage</a:t>
            </a:r>
          </a:p>
          <a:p>
            <a:pPr lvl="3"/>
            <a:r>
              <a:rPr lang="en-US" sz="2400" dirty="0"/>
              <a:t>Some use 100% aluminum foil wrapped by tinned-copper braid</a:t>
            </a:r>
          </a:p>
          <a:p>
            <a:pPr lvl="1"/>
            <a:r>
              <a:rPr lang="en-US" dirty="0"/>
              <a:t>Center Conductor	</a:t>
            </a:r>
          </a:p>
          <a:p>
            <a:pPr lvl="2"/>
            <a:r>
              <a:rPr lang="en-US" sz="2400" dirty="0"/>
              <a:t>Single conductor vs multi-stranded center conductor</a:t>
            </a:r>
          </a:p>
          <a:p>
            <a:pPr lvl="1"/>
            <a:r>
              <a:rPr lang="en-US" sz="2800" dirty="0"/>
              <a:t>RF performance vs Frequency</a:t>
            </a:r>
          </a:p>
          <a:p>
            <a:pPr lvl="3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43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02D42-7AC3-4B38-B0A7-C2FAA7E0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Mechanical and Environment Differences</a:t>
            </a:r>
          </a:p>
        </p:txBody>
      </p:sp>
      <p:sp>
        <p:nvSpPr>
          <p:cNvPr id="2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F9A3838-836B-42EA-867E-C2563A188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Water is the main enemy of coaxial cable</a:t>
            </a:r>
          </a:p>
          <a:p>
            <a:r>
              <a:rPr lang="en-US"/>
              <a:t>Jacket types</a:t>
            </a:r>
          </a:p>
          <a:p>
            <a:pPr lvl="1"/>
            <a:r>
              <a:rPr lang="en-US"/>
              <a:t>Some are direct burial, others are not</a:t>
            </a:r>
          </a:p>
          <a:p>
            <a:pPr lvl="1"/>
            <a:r>
              <a:rPr lang="en-US"/>
              <a:t>Some can handle UV light, others degrade quickly, get brittle and crack</a:t>
            </a:r>
          </a:p>
          <a:p>
            <a:pPr lvl="1"/>
            <a:r>
              <a:rPr lang="en-US"/>
              <a:t>Some are submersible in water</a:t>
            </a:r>
          </a:p>
          <a:p>
            <a:r>
              <a:rPr lang="en-US"/>
              <a:t>Center conductors</a:t>
            </a:r>
          </a:p>
          <a:p>
            <a:pPr lvl="1"/>
            <a:r>
              <a:rPr lang="en-US"/>
              <a:t>Solid (more stiff) vs Stranded (more flexible)</a:t>
            </a:r>
          </a:p>
          <a:p>
            <a:r>
              <a:rPr lang="en-US"/>
              <a:t>Bend radius</a:t>
            </a:r>
          </a:p>
          <a:p>
            <a:pPr lvl="1"/>
            <a:r>
              <a:rPr lang="en-US"/>
              <a:t>This is the minimum radius required to maintain the advertised impedance.  Sharp bends can change the impedance at that point and cause system loss due to reflections</a:t>
            </a:r>
          </a:p>
        </p:txBody>
      </p:sp>
    </p:spTree>
    <p:extLst>
      <p:ext uri="{BB962C8B-B14F-4D97-AF65-F5344CB8AC3E}">
        <p14:creationId xmlns:p14="http://schemas.microsoft.com/office/powerpoint/2010/main" val="406162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16689</TotalTime>
  <Words>1822</Words>
  <Application>Microsoft Office PowerPoint</Application>
  <PresentationFormat>Widescreen</PresentationFormat>
  <Paragraphs>298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Office Theme</vt:lpstr>
      <vt:lpstr>Transmission Lines for Amateur Radio</vt:lpstr>
      <vt:lpstr>Types of Transmission Lines</vt:lpstr>
      <vt:lpstr>50 vs 75 Ohm Coaxial Cables – WHY?</vt:lpstr>
      <vt:lpstr>50 vs 75 Ohms</vt:lpstr>
      <vt:lpstr>50 vs 75 Ohms</vt:lpstr>
      <vt:lpstr>Twin Lead &amp; Ladder Line</vt:lpstr>
      <vt:lpstr>Know Your Coax</vt:lpstr>
      <vt:lpstr>Know Your Coax – Not all RG8 is the same</vt:lpstr>
      <vt:lpstr>Mechanical and Environment Differences</vt:lpstr>
      <vt:lpstr>RF Performance vs Frequency</vt:lpstr>
      <vt:lpstr>Various Dielectrics and Jacket Coverage</vt:lpstr>
      <vt:lpstr>S Parameters</vt:lpstr>
      <vt:lpstr>Cataloging Your Coax Jumpers</vt:lpstr>
      <vt:lpstr>Labeling and Harnessing Methods</vt:lpstr>
      <vt:lpstr>Cataloged Cables</vt:lpstr>
      <vt:lpstr>Measuring Cable Loss</vt:lpstr>
      <vt:lpstr>Jumper Cable Inventory – Raw Data</vt:lpstr>
      <vt:lpstr>Scaled to 100 Feet to Compare Advertised Specs</vt:lpstr>
      <vt:lpstr>PowerPoint Presentation</vt:lpstr>
      <vt:lpstr>Comparing LMR Type Cables</vt:lpstr>
      <vt:lpstr>LMR400 Stranded vs Solid Center Conductor</vt:lpstr>
      <vt:lpstr>Type N vs UHF PL-259 - Mechanical</vt:lpstr>
      <vt:lpstr>This is what happens when 75 feet of LMR400 is suspended from a Type N Male connector</vt:lpstr>
      <vt:lpstr>Cross section of Type N and PL 259 connectors</vt:lpstr>
      <vt:lpstr>Amphenol Type N Male Connector</vt:lpstr>
      <vt:lpstr>Type N with Clamp</vt:lpstr>
      <vt:lpstr>PL-259 Connector Cross-Section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Applications of Camouflage Antennas</dc:title>
  <dc:creator>Scott, Kevin</dc:creator>
  <cp:lastModifiedBy>Dallas Mellichamp</cp:lastModifiedBy>
  <cp:revision>8</cp:revision>
  <dcterms:created xsi:type="dcterms:W3CDTF">2020-05-12T22:49:00Z</dcterms:created>
  <dcterms:modified xsi:type="dcterms:W3CDTF">2025-03-03T22:16:58Z</dcterms:modified>
</cp:coreProperties>
</file>